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>
                <a:latin typeface="Calibri"/>
              </a:rPr>
              <a:pPr/>
              <a:t>07.09.2018</a:t>
            </a:fld>
            <a:endParaRPr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endParaRPr>
              <a:solidFill>
                <a:srgbClr val="DEF5FA"/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>
                <a:solidFill>
                  <a:srgbClr val="DEF5FA"/>
                </a:solidFill>
                <a:latin typeface="Calibri"/>
              </a:rPr>
              <a:pPr/>
              <a:t>‹#›</a:t>
            </a:fld>
            <a:endParaRPr>
              <a:solidFill>
                <a:srgbClr val="DEF5FA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4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F83B-08F1-45B5-A33A-B69E87930572}" type="slidenum">
              <a:rPr>
                <a:latin typeface="Calibri"/>
              </a:rPr>
              <a:pPr>
                <a:defRPr/>
              </a:pPr>
              <a:t>‹#›</a:t>
            </a:fld>
            <a:endParaRPr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26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>
                <a:solidFill>
                  <a:srgbClr val="464646"/>
                </a:solidFill>
                <a:latin typeface="Calibri"/>
              </a:rPr>
              <a:pPr/>
              <a:t>07.09.2018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509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ru-RU">
                <a:solidFill>
                  <a:srgbClr val="464646"/>
                </a:solidFill>
                <a:latin typeface="Calibri"/>
              </a:rPr>
              <a:pPr/>
              <a:t>07.09.2018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85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ru-RU">
                <a:solidFill>
                  <a:srgbClr val="464646"/>
                </a:solidFill>
                <a:latin typeface="Calibri"/>
              </a:rPr>
              <a:pPr/>
              <a:t>07.09.2018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0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ru-RU">
                <a:solidFill>
                  <a:srgbClr val="464646"/>
                </a:solidFill>
                <a:latin typeface="Calibri"/>
              </a:rPr>
              <a:pPr/>
              <a:t>07.09.2018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204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ru-RU">
                <a:solidFill>
                  <a:srgbClr val="464646"/>
                </a:solidFill>
                <a:latin typeface="Calibri"/>
              </a:rPr>
              <a:pPr/>
              <a:t>07.09.2018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10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ru-RU">
                <a:solidFill>
                  <a:srgbClr val="464646"/>
                </a:solidFill>
                <a:latin typeface="Calibri"/>
              </a:rPr>
              <a:pPr/>
              <a:t>07.09.2018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>
                <a:solidFill>
                  <a:srgbClr val="464646"/>
                </a:solidFill>
                <a:latin typeface="Calibri"/>
              </a:rPr>
              <a:pPr/>
              <a:t>‹#›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52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ru-RU">
                <a:solidFill>
                  <a:srgbClr val="464646"/>
                </a:solidFill>
                <a:latin typeface="Calibri"/>
              </a:rPr>
              <a:pPr/>
              <a:t>07.09.2018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619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ru-RU">
                <a:solidFill>
                  <a:srgbClr val="DEF5FA"/>
                </a:solidFill>
                <a:latin typeface="Calibri"/>
              </a:rPr>
              <a:pPr/>
              <a:t>07.09.2018</a:t>
            </a:fld>
            <a:endParaRPr>
              <a:solidFill>
                <a:srgbClr val="DEF5FA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>
            <a:extLst/>
          </a:lstStyle>
          <a:p>
            <a:endParaRPr>
              <a:solidFill>
                <a:srgbClr val="DEF5F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214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>
                <a:solidFill>
                  <a:srgbClr val="464646"/>
                </a:solidFill>
                <a:latin typeface="Calibri"/>
              </a:rPr>
              <a:pPr/>
              <a:t>07.09.2018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  <p:extLst>
      <p:ext uri="{BB962C8B-B14F-4D97-AF65-F5344CB8AC3E}">
        <p14:creationId xmlns:p14="http://schemas.microsoft.com/office/powerpoint/2010/main" val="8442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725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 передачи ВИЧ - инфекции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067944" y="1352551"/>
            <a:ext cx="4896544" cy="3523457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Половой </a:t>
            </a:r>
          </a:p>
          <a:p>
            <a:r>
              <a:rPr lang="ru-RU" sz="4400" dirty="0" smtClean="0"/>
              <a:t>Парентеральный</a:t>
            </a:r>
          </a:p>
          <a:p>
            <a:r>
              <a:rPr lang="ru-RU" sz="4400" dirty="0" smtClean="0"/>
              <a:t>От матери ребенку</a:t>
            </a:r>
            <a:endParaRPr lang="ru-RU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726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07504" y="1059582"/>
            <a:ext cx="3960440" cy="1080120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Только три пути передачи</a:t>
            </a:r>
            <a:r>
              <a:rPr lang="ru-RU" dirty="0">
                <a:solidFill>
                  <a:srgbClr val="DA1F2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1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21" y="-30460"/>
            <a:ext cx="8153400" cy="73000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1. Половой путь передачи ВИЧ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179512" y="1033287"/>
            <a:ext cx="4193654" cy="101624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Виды: Гетеросексуальный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Гомосексуальный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4644008" y="3989589"/>
            <a:ext cx="4325094" cy="11539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Использовать презервативы</a:t>
            </a:r>
          </a:p>
          <a:p>
            <a:r>
              <a:rPr lang="ru-RU" dirty="0" smtClean="0"/>
              <a:t>Обследоваться на ВИЧ</a:t>
            </a:r>
          </a:p>
          <a:p>
            <a:r>
              <a:rPr lang="ru-RU" dirty="0" smtClean="0"/>
              <a:t>Верность партнеру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9534"/>
            <a:ext cx="4193654" cy="19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44008" y="1059582"/>
            <a:ext cx="4325094" cy="989952"/>
          </a:xfrm>
          <a:prstGeom prst="rect">
            <a:avLst/>
          </a:prstGeom>
          <a:solidFill>
            <a:schemeClr val="accent4"/>
          </a:solidFill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sz="2800" dirty="0" smtClean="0">
                <a:solidFill>
                  <a:prstClr val="white"/>
                </a:solidFill>
                <a:latin typeface="Calibri"/>
              </a:rPr>
              <a:t>как  остаться здоровым</a:t>
            </a:r>
            <a:endParaRPr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75" y="2108011"/>
            <a:ext cx="324036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3989589"/>
            <a:ext cx="4193654" cy="1153912"/>
          </a:xfrm>
          <a:prstGeom prst="rect">
            <a:avLst/>
          </a:prstGeom>
          <a:solidFill>
            <a:schemeClr val="accent2"/>
          </a:solidFill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sz="2000" dirty="0" smtClean="0">
                <a:solidFill>
                  <a:prstClr val="white"/>
                </a:solidFill>
                <a:latin typeface="Calibri"/>
              </a:rPr>
              <a:t>Как ВИЧ передается: </a:t>
            </a:r>
            <a:br>
              <a:rPr sz="2000" dirty="0" smtClean="0">
                <a:solidFill>
                  <a:prstClr val="white"/>
                </a:solidFill>
                <a:latin typeface="Calibri"/>
              </a:rPr>
            </a:br>
            <a:r>
              <a:rPr sz="2000" dirty="0" smtClean="0">
                <a:solidFill>
                  <a:prstClr val="white"/>
                </a:solidFill>
                <a:latin typeface="Calibri"/>
              </a:rPr>
              <a:t>	через сперму, </a:t>
            </a:r>
            <a:br>
              <a:rPr sz="2000" dirty="0" smtClean="0">
                <a:solidFill>
                  <a:prstClr val="white"/>
                </a:solidFill>
                <a:latin typeface="Calibri"/>
              </a:rPr>
            </a:br>
            <a:r>
              <a:rPr sz="2000" dirty="0" smtClean="0">
                <a:solidFill>
                  <a:prstClr val="white"/>
                </a:solidFill>
                <a:latin typeface="Calibri"/>
              </a:rPr>
              <a:t>	влагалищные выделения </a:t>
            </a:r>
            <a:endParaRPr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7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9727" y="843558"/>
            <a:ext cx="4296250" cy="792088"/>
          </a:xfrm>
          <a:prstGeom prst="rect">
            <a:avLst/>
          </a:prstGeom>
          <a:solidFill>
            <a:schemeClr val="accent2"/>
          </a:solidFill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sz="2800" dirty="0" smtClean="0">
                <a:solidFill>
                  <a:prstClr val="white"/>
                </a:solidFill>
                <a:latin typeface="Calibri"/>
              </a:rPr>
              <a:t>ВИЧ передается: </a:t>
            </a:r>
          </a:p>
          <a:p>
            <a:pPr algn="r"/>
            <a:r>
              <a:rPr sz="2800" dirty="0" smtClean="0">
                <a:solidFill>
                  <a:prstClr val="white"/>
                </a:solidFill>
                <a:latin typeface="Calibri"/>
              </a:rPr>
              <a:t>через кровь</a:t>
            </a:r>
            <a:endParaRPr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9" y="1635646"/>
            <a:ext cx="4427983" cy="35078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Всегда </a:t>
            </a:r>
            <a:r>
              <a:rPr lang="ru-RU" dirty="0"/>
              <a:t>и везде </a:t>
            </a:r>
            <a:r>
              <a:rPr lang="ru-RU" dirty="0" smtClean="0"/>
              <a:t>использовать только стерильный инструментарий</a:t>
            </a:r>
          </a:p>
          <a:p>
            <a:r>
              <a:rPr lang="ru-RU" dirty="0" smtClean="0"/>
              <a:t>Употреблять наркотики индивидуально или отказаться от в/в наркотиков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" y="3200416"/>
            <a:ext cx="4711105" cy="196270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Риск инфицирования при: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переливании инфицированной крови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употреблении в/в наркотиков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Использовании нестерильного инструментария при манипуляциях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4716016" y="849291"/>
            <a:ext cx="4427984" cy="78635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остаться здоровым:</a:t>
            </a:r>
            <a:endParaRPr lang="ru-RU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" y="1799496"/>
            <a:ext cx="1415930" cy="138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" y="849289"/>
            <a:ext cx="1131903" cy="9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6" y="68661"/>
            <a:ext cx="8770815" cy="774898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sz="2800" dirty="0" smtClean="0">
                <a:solidFill>
                  <a:prstClr val="black"/>
                </a:solidFill>
                <a:latin typeface="Calibri"/>
              </a:rPr>
              <a:t>2. Парентеральный путь передачи ВИЧ </a:t>
            </a:r>
            <a:r>
              <a:rPr sz="20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sz="2000" dirty="0" smtClean="0">
                <a:solidFill>
                  <a:prstClr val="white"/>
                </a:solidFill>
                <a:latin typeface="Calibri"/>
              </a:rPr>
            </a:br>
            <a:r>
              <a:rPr sz="2000" dirty="0" smtClean="0">
                <a:solidFill>
                  <a:prstClr val="white"/>
                </a:solidFill>
                <a:latin typeface="Calibri"/>
              </a:rPr>
              <a:t>	</a:t>
            </a:r>
            <a:endParaRPr sz="2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9495"/>
            <a:ext cx="1512168" cy="138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31" y="1799497"/>
            <a:ext cx="1311925" cy="138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Путь передачи: от матери ребенку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93790" y="2072218"/>
            <a:ext cx="3054152" cy="30712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Встать на учет по беременности, пройти тест на ВИЧ, начать  прием АРВ препаратов</a:t>
            </a:r>
          </a:p>
          <a:p>
            <a:r>
              <a:rPr lang="ru-RU" dirty="0" smtClean="0"/>
              <a:t>Кесарево сечение если большая ВН</a:t>
            </a:r>
          </a:p>
          <a:p>
            <a:r>
              <a:rPr lang="ru-RU" dirty="0" smtClean="0"/>
              <a:t>Отказаться от грудного вскармливания</a:t>
            </a:r>
            <a:endParaRPr lang="ru-RU" dirty="0"/>
          </a:p>
        </p:txBody>
      </p:sp>
      <p:pic>
        <p:nvPicPr>
          <p:cNvPr id="9" name="Pictur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6" y="2514600"/>
            <a:ext cx="1025271" cy="26289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0" y="1347614"/>
            <a:ext cx="3886200" cy="53035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Когда можно заразить ребенка ВИЧ: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4572000" y="1362288"/>
            <a:ext cx="4572000" cy="561391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Что нужно делать чтобы не заразить ребенка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2048936"/>
            <a:ext cx="3886200" cy="26289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ru-RU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DA1F28"/>
              </a:buClr>
            </a:pPr>
            <a:r>
              <a:rPr dirty="0" smtClean="0">
                <a:solidFill>
                  <a:prstClr val="black"/>
                </a:solidFill>
                <a:latin typeface="Calibri"/>
              </a:rPr>
              <a:t>Во время беременности</a:t>
            </a:r>
          </a:p>
          <a:p>
            <a:pPr>
              <a:buClr>
                <a:srgbClr val="DA1F28"/>
              </a:buClr>
            </a:pPr>
            <a:r>
              <a:rPr dirty="0" smtClean="0">
                <a:solidFill>
                  <a:prstClr val="black"/>
                </a:solidFill>
                <a:latin typeface="Calibri"/>
              </a:rPr>
              <a:t>Во время родов (при прохождении через родовые пути)</a:t>
            </a:r>
          </a:p>
          <a:p>
            <a:pPr>
              <a:buClr>
                <a:srgbClr val="DA1F28"/>
              </a:buClr>
            </a:pPr>
            <a:r>
              <a:rPr dirty="0" smtClean="0">
                <a:solidFill>
                  <a:prstClr val="black"/>
                </a:solidFill>
                <a:latin typeface="Calibri"/>
              </a:rPr>
              <a:t>При грудном вскармливании (через грудное молоко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8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7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149</Words>
  <Application>Microsoft Office PowerPoint</Application>
  <PresentationFormat>Экран (16:9)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Широкоэкранная презентация</vt:lpstr>
      <vt:lpstr>Пути передачи ВИЧ - инфекции</vt:lpstr>
      <vt:lpstr>1. Половой путь передачи ВИЧ</vt:lpstr>
      <vt:lpstr>Презентация PowerPoint</vt:lpstr>
      <vt:lpstr>3. Путь передачи: от матери ребенку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передачи ВИЧ - инфекции</dc:title>
  <dc:creator>Пользователь</dc:creator>
  <cp:lastModifiedBy>Пользователь Windows</cp:lastModifiedBy>
  <cp:revision>1</cp:revision>
  <dcterms:created xsi:type="dcterms:W3CDTF">2018-09-07T05:44:54Z</dcterms:created>
  <dcterms:modified xsi:type="dcterms:W3CDTF">2018-09-07T05:48:14Z</dcterms:modified>
</cp:coreProperties>
</file>