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99" autoAdjust="0"/>
  </p:normalViewPr>
  <p:slideViewPr>
    <p:cSldViewPr>
      <p:cViewPr varScale="1">
        <p:scale>
          <a:sx n="124" d="100"/>
          <a:sy n="124" d="100"/>
        </p:scale>
        <p:origin x="-130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C3E2F-7022-45EA-ABE7-BC4DFEAF2587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766A4-9D11-4E5E-A0AC-C0648F7D7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9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sz="1200" b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</a:t>
            </a:r>
            <a:r>
              <a:rPr lang="kk-K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766A4-9D11-4E5E-A0AC-C0648F7D76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7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fld id="{047E157E-8DCB-4F70-A0AF-5EB586A91DD4}" type="datetime1">
              <a:rPr lang="ru-RU">
                <a:latin typeface="Calibri"/>
              </a:rPr>
              <a:pPr/>
              <a:t>10.09.2018</a:t>
            </a:fld>
            <a:endParaRPr>
              <a:latin typeface="Calibri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endParaRPr>
              <a:solidFill>
                <a:srgbClr val="DEF5FA"/>
              </a:solidFill>
              <a:latin typeface="Calibri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>
                <a:solidFill>
                  <a:srgbClr val="DEF5FA"/>
                </a:solidFill>
                <a:latin typeface="Calibri"/>
              </a:rPr>
              <a:pPr/>
              <a:t>‹#›</a:t>
            </a:fld>
            <a:endParaRPr>
              <a:solidFill>
                <a:srgbClr val="DEF5FA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74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6F83B-08F1-45B5-A33A-B69E87930572}" type="slidenum">
              <a:rPr>
                <a:latin typeface="Calibri"/>
              </a:rPr>
              <a:pPr>
                <a:defRPr/>
              </a:pPr>
              <a:t>‹#›</a:t>
            </a:fld>
            <a:endParaRPr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26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ru-RU">
                <a:solidFill>
                  <a:srgbClr val="464646"/>
                </a:solidFill>
                <a:latin typeface="Calibri"/>
              </a:rPr>
              <a:pPr/>
              <a:t>10.09.2018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509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01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ru-RU">
                <a:solidFill>
                  <a:srgbClr val="464646"/>
                </a:solidFill>
                <a:latin typeface="Calibri"/>
              </a:rPr>
              <a:pPr/>
              <a:t>10.09.2018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>
              <a:solidFill>
                <a:srgbClr val="46464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85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2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50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ru-RU">
                <a:solidFill>
                  <a:srgbClr val="464646"/>
                </a:solidFill>
                <a:latin typeface="Calibri"/>
              </a:rPr>
              <a:pPr/>
              <a:t>10.09.2018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>
              <a:solidFill>
                <a:srgbClr val="46464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03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ru-RU">
                <a:solidFill>
                  <a:srgbClr val="464646"/>
                </a:solidFill>
                <a:latin typeface="Calibri"/>
              </a:rPr>
              <a:pPr/>
              <a:t>10.09.2018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204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ru-RU">
                <a:solidFill>
                  <a:srgbClr val="464646"/>
                </a:solidFill>
                <a:latin typeface="Calibri"/>
              </a:rPr>
              <a:pPr/>
              <a:t>10.09.2018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10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ru-RU">
                <a:solidFill>
                  <a:srgbClr val="464646"/>
                </a:solidFill>
                <a:latin typeface="Calibri"/>
              </a:rPr>
              <a:pPr/>
              <a:t>10.09.2018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>
                <a:solidFill>
                  <a:srgbClr val="464646"/>
                </a:solidFill>
                <a:latin typeface="Calibri"/>
              </a:rPr>
              <a:pPr/>
              <a:t>‹#›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52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ru-RU">
                <a:solidFill>
                  <a:srgbClr val="464646"/>
                </a:solidFill>
                <a:latin typeface="Calibri"/>
              </a:rPr>
              <a:pPr/>
              <a:t>10.09.2018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619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ru-RU">
                <a:solidFill>
                  <a:srgbClr val="DEF5FA"/>
                </a:solidFill>
                <a:latin typeface="Calibri"/>
              </a:rPr>
              <a:pPr/>
              <a:t>10.09.2018</a:t>
            </a:fld>
            <a:endParaRPr>
              <a:solidFill>
                <a:srgbClr val="DEF5FA"/>
              </a:solidFill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>
            <a:extLst/>
          </a:lstStyle>
          <a:p>
            <a:endParaRPr>
              <a:solidFill>
                <a:srgbClr val="DEF5F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214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ru-RU">
                <a:solidFill>
                  <a:srgbClr val="464646"/>
                </a:solidFill>
                <a:latin typeface="Calibri"/>
              </a:rPr>
              <a:pPr/>
              <a:t>10.09.2018</a:t>
            </a:fld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3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endParaRPr>
              <a:solidFill>
                <a:srgbClr val="464646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>
                <a:latin typeface="Calibri"/>
              </a:rPr>
              <a:pPr/>
              <a:t>‹#›</a:t>
            </a:fld>
            <a:endParaRPr>
              <a:latin typeface="Calibri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  <p:extLst>
      <p:ext uri="{BB962C8B-B14F-4D97-AF65-F5344CB8AC3E}">
        <p14:creationId xmlns:p14="http://schemas.microsoft.com/office/powerpoint/2010/main" val="84429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725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АИТВ-</a:t>
            </a:r>
            <a:r>
              <a:rPr lang="ru-RU" dirty="0" err="1" smtClean="0"/>
              <a:t>ның</a:t>
            </a:r>
            <a:r>
              <a:rPr lang="ru-RU" dirty="0" smtClean="0"/>
              <a:t> </a:t>
            </a:r>
            <a:r>
              <a:rPr lang="ru-RU" dirty="0" err="1" smtClean="0"/>
              <a:t>берілу</a:t>
            </a:r>
            <a:r>
              <a:rPr lang="ru-RU" dirty="0" smtClean="0"/>
              <a:t> </a:t>
            </a:r>
            <a:r>
              <a:rPr lang="ru-RU" dirty="0" err="1"/>
              <a:t>жолдары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067944" y="1352551"/>
            <a:ext cx="4896544" cy="3523457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жыныстық</a:t>
            </a:r>
            <a:endParaRPr lang="ru-RU" sz="4400" dirty="0" smtClean="0"/>
          </a:p>
          <a:p>
            <a:r>
              <a:rPr lang="ru-RU" sz="4400" dirty="0" err="1" smtClean="0"/>
              <a:t>Көк</a:t>
            </a:r>
            <a:r>
              <a:rPr lang="ru-RU" sz="4400" dirty="0" smtClean="0"/>
              <a:t> </a:t>
            </a:r>
            <a:r>
              <a:rPr lang="ru-RU" sz="4400" dirty="0" err="1" smtClean="0"/>
              <a:t>тамыр</a:t>
            </a:r>
            <a:r>
              <a:rPr lang="ru-RU" sz="4400" dirty="0" smtClean="0"/>
              <a:t> </a:t>
            </a:r>
            <a:r>
              <a:rPr lang="ru-RU" sz="4400" dirty="0" err="1" smtClean="0"/>
              <a:t>арқылы</a:t>
            </a:r>
            <a:endParaRPr lang="ru-RU" sz="4400" dirty="0" smtClean="0"/>
          </a:p>
          <a:p>
            <a:r>
              <a:rPr lang="ru-RU" sz="4400" dirty="0" err="1" smtClean="0"/>
              <a:t>Анадан</a:t>
            </a:r>
            <a:r>
              <a:rPr lang="ru-RU" sz="4400" dirty="0" smtClean="0"/>
              <a:t> </a:t>
            </a:r>
            <a:r>
              <a:rPr lang="ru-RU" sz="4400" dirty="0" err="1" smtClean="0"/>
              <a:t>балаға</a:t>
            </a:r>
            <a:endParaRPr lang="ru-RU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5726"/>
            <a:ext cx="36004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07504" y="1059582"/>
            <a:ext cx="3960440" cy="1080120"/>
          </a:xfrm>
          <a:prstGeom prst="wedgeRound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Тек </a:t>
            </a:r>
            <a:r>
              <a:rPr lang="ru-RU" sz="2400" dirty="0" err="1" smtClean="0">
                <a:solidFill>
                  <a:srgbClr val="FFFF00"/>
                </a:solidFill>
              </a:rPr>
              <a:t>үш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жолмен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беріледі</a:t>
            </a:r>
            <a:r>
              <a:rPr lang="ru-RU" dirty="0" smtClean="0">
                <a:solidFill>
                  <a:srgbClr val="DA1F28"/>
                </a:solidFill>
              </a:rPr>
              <a:t>.</a:t>
            </a:r>
            <a:endParaRPr lang="ru-RU" dirty="0">
              <a:solidFill>
                <a:srgbClr val="DA1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021" y="-30460"/>
            <a:ext cx="8153400" cy="73000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1. АИТВ </a:t>
            </a:r>
            <a:r>
              <a:rPr lang="ru-RU" sz="4000" dirty="0" err="1" smtClean="0">
                <a:solidFill>
                  <a:schemeClr val="tx1"/>
                </a:solidFill>
              </a:rPr>
              <a:t>жыныстық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жолмен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берілуі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>
          <a:xfrm>
            <a:off x="179512" y="1033287"/>
            <a:ext cx="4193654" cy="1016248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/>
              <a:t>Түрі</a:t>
            </a:r>
            <a:r>
              <a:rPr lang="ru-RU" dirty="0" smtClean="0"/>
              <a:t>: </a:t>
            </a:r>
            <a:r>
              <a:rPr lang="ru-RU" dirty="0" err="1" smtClean="0"/>
              <a:t>Гетеросексуалды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/>
              <a:t>Гомосексуалды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>
          <a:xfrm>
            <a:off x="4644008" y="3989589"/>
            <a:ext cx="4325094" cy="115391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Мүшеқап</a:t>
            </a:r>
            <a:r>
              <a:rPr lang="ru-RU" dirty="0" smtClean="0"/>
              <a:t> </a:t>
            </a:r>
            <a:r>
              <a:rPr lang="ru-RU" dirty="0" err="1" smtClean="0"/>
              <a:t>қолдану</a:t>
            </a:r>
            <a:endParaRPr lang="ru-RU" dirty="0" smtClean="0"/>
          </a:p>
          <a:p>
            <a:r>
              <a:rPr lang="ru-RU" dirty="0" smtClean="0"/>
              <a:t>АИТВ-</a:t>
            </a:r>
            <a:r>
              <a:rPr lang="ru-RU" dirty="0" err="1" smtClean="0"/>
              <a:t>ға</a:t>
            </a:r>
            <a:r>
              <a:rPr lang="ru-RU" dirty="0" smtClean="0"/>
              <a:t> </a:t>
            </a:r>
            <a:r>
              <a:rPr lang="ru-RU" dirty="0" err="1" smtClean="0"/>
              <a:t>тексерілу</a:t>
            </a:r>
            <a:endParaRPr lang="ru-RU" dirty="0" smtClean="0"/>
          </a:p>
          <a:p>
            <a:r>
              <a:rPr lang="ru-RU" dirty="0" err="1" smtClean="0"/>
              <a:t>Жұбайыңа</a:t>
            </a:r>
            <a:r>
              <a:rPr lang="ru-RU" dirty="0" smtClean="0"/>
              <a:t> </a:t>
            </a:r>
            <a:r>
              <a:rPr lang="ru-RU" dirty="0" err="1" smtClean="0"/>
              <a:t>адалдық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9534"/>
            <a:ext cx="4193654" cy="191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44008" y="1059582"/>
            <a:ext cx="4325094" cy="989952"/>
          </a:xfrm>
          <a:prstGeom prst="rect">
            <a:avLst/>
          </a:prstGeom>
          <a:solidFill>
            <a:schemeClr val="accent4"/>
          </a:solidFill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kk-KZ" sz="2800" dirty="0" smtClean="0">
                <a:solidFill>
                  <a:schemeClr val="bg1"/>
                </a:solidFill>
              </a:rPr>
              <a:t>Салауатты </a:t>
            </a:r>
            <a:r>
              <a:rPr lang="kk-KZ" sz="2800" dirty="0">
                <a:solidFill>
                  <a:schemeClr val="bg1"/>
                </a:solidFill>
              </a:rPr>
              <a:t>өмір сүру жолы</a:t>
            </a:r>
            <a:endParaRPr sz="28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75" y="2049534"/>
            <a:ext cx="324036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3989589"/>
            <a:ext cx="4193654" cy="1153912"/>
          </a:xfrm>
          <a:prstGeom prst="rect">
            <a:avLst/>
          </a:prstGeom>
          <a:solidFill>
            <a:schemeClr val="accent2"/>
          </a:solidFill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sz="2000" dirty="0" smtClean="0">
                <a:solidFill>
                  <a:prstClr val="white"/>
                </a:solidFill>
                <a:latin typeface="Calibri"/>
              </a:rPr>
              <a:t>АИТВ </a:t>
            </a:r>
            <a:r>
              <a:rPr sz="2000" dirty="0" err="1" smtClean="0">
                <a:solidFill>
                  <a:prstClr val="white"/>
                </a:solidFill>
                <a:latin typeface="Calibri"/>
              </a:rPr>
              <a:t>қалай</a:t>
            </a:r>
            <a:r>
              <a:rPr sz="2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sz="2000" dirty="0" err="1" smtClean="0">
                <a:solidFill>
                  <a:prstClr val="white"/>
                </a:solidFill>
                <a:latin typeface="Calibri"/>
              </a:rPr>
              <a:t>жұғады</a:t>
            </a:r>
            <a:r>
              <a:rPr sz="2000" dirty="0" smtClean="0">
                <a:solidFill>
                  <a:prstClr val="white"/>
                </a:solidFill>
                <a:latin typeface="Calibri"/>
              </a:rPr>
              <a:t>: </a:t>
            </a:r>
            <a:br>
              <a:rPr sz="2000" dirty="0" smtClean="0">
                <a:solidFill>
                  <a:prstClr val="white"/>
                </a:solidFill>
                <a:latin typeface="Calibri"/>
              </a:rPr>
            </a:br>
            <a:r>
              <a:rPr sz="2000" dirty="0" smtClean="0">
                <a:solidFill>
                  <a:prstClr val="white"/>
                </a:solidFill>
                <a:latin typeface="Calibri"/>
              </a:rPr>
              <a:t>	</a:t>
            </a:r>
            <a:r>
              <a:rPr sz="2000" dirty="0" err="1" smtClean="0">
                <a:solidFill>
                  <a:prstClr val="white"/>
                </a:solidFill>
                <a:latin typeface="Calibri"/>
              </a:rPr>
              <a:t>шәует</a:t>
            </a:r>
            <a:r>
              <a:rPr sz="2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sz="2000" dirty="0" err="1" smtClean="0">
                <a:solidFill>
                  <a:prstClr val="white"/>
                </a:solidFill>
                <a:latin typeface="Calibri"/>
              </a:rPr>
              <a:t>арқылы</a:t>
            </a:r>
            <a:r>
              <a:rPr sz="2000" dirty="0" smtClean="0">
                <a:solidFill>
                  <a:prstClr val="white"/>
                </a:solidFill>
                <a:latin typeface="Calibri"/>
              </a:rPr>
              <a:t>, </a:t>
            </a:r>
            <a:br>
              <a:rPr sz="2000" dirty="0" smtClean="0">
                <a:solidFill>
                  <a:prstClr val="white"/>
                </a:solidFill>
                <a:latin typeface="Calibri"/>
              </a:rPr>
            </a:br>
            <a:r>
              <a:rPr sz="2000" dirty="0" smtClean="0">
                <a:solidFill>
                  <a:prstClr val="white"/>
                </a:solidFill>
                <a:latin typeface="Calibri"/>
              </a:rPr>
              <a:t>	</a:t>
            </a:r>
            <a:r>
              <a:rPr sz="2000" dirty="0" err="1" smtClean="0">
                <a:solidFill>
                  <a:prstClr val="white"/>
                </a:solidFill>
                <a:latin typeface="Calibri"/>
              </a:rPr>
              <a:t>қынаптық</a:t>
            </a:r>
            <a:r>
              <a:rPr sz="2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sz="2000" dirty="0" err="1" smtClean="0">
                <a:solidFill>
                  <a:prstClr val="white"/>
                </a:solidFill>
                <a:latin typeface="Calibri"/>
              </a:rPr>
              <a:t>сұйықтық</a:t>
            </a:r>
            <a:r>
              <a:rPr sz="20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sz="2000" dirty="0" err="1" smtClean="0">
                <a:solidFill>
                  <a:prstClr val="white"/>
                </a:solidFill>
                <a:latin typeface="Calibri"/>
              </a:rPr>
              <a:t>арқылы</a:t>
            </a:r>
            <a:endParaRPr sz="2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7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9727" y="843558"/>
            <a:ext cx="4296250" cy="792088"/>
          </a:xfrm>
          <a:prstGeom prst="rect">
            <a:avLst/>
          </a:prstGeom>
          <a:solidFill>
            <a:schemeClr val="accent2"/>
          </a:solidFill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kk-KZ" sz="2800" dirty="0" smtClean="0">
                <a:solidFill>
                  <a:prstClr val="white"/>
                </a:solidFill>
                <a:latin typeface="Calibri"/>
              </a:rPr>
              <a:t>АИТВ қан </a:t>
            </a:r>
          </a:p>
          <a:p>
            <a:pPr algn="r"/>
            <a:r>
              <a:rPr lang="kk-KZ" sz="2800" dirty="0" smtClean="0">
                <a:solidFill>
                  <a:prstClr val="white"/>
                </a:solidFill>
                <a:latin typeface="Calibri"/>
              </a:rPr>
              <a:t>арқылы беріледі</a:t>
            </a:r>
            <a:endParaRPr sz="28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9" y="1635646"/>
            <a:ext cx="4427983" cy="3507854"/>
          </a:xfrm>
        </p:spPr>
        <p:txBody>
          <a:bodyPr>
            <a:normAutofit/>
          </a:bodyPr>
          <a:lstStyle/>
          <a:p>
            <a:r>
              <a:rPr lang="ru-RU" dirty="0" err="1" smtClean="0"/>
              <a:t>Әрқашан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барлық</a:t>
            </a:r>
            <a:r>
              <a:rPr lang="ru-RU" dirty="0" smtClean="0"/>
              <a:t> </a:t>
            </a:r>
            <a:r>
              <a:rPr lang="ru-RU" dirty="0" err="1" smtClean="0"/>
              <a:t>жерде</a:t>
            </a:r>
            <a:r>
              <a:rPr lang="ru-RU" dirty="0" smtClean="0"/>
              <a:t> тек </a:t>
            </a:r>
            <a:r>
              <a:rPr lang="ru-RU" dirty="0" err="1" smtClean="0"/>
              <a:t>заласыздандырылған</a:t>
            </a:r>
            <a:r>
              <a:rPr lang="ru-RU" dirty="0" smtClean="0"/>
              <a:t> </a:t>
            </a:r>
            <a:r>
              <a:rPr lang="ru-RU" dirty="0" err="1" smtClean="0"/>
              <a:t>құралдарды</a:t>
            </a:r>
            <a:r>
              <a:rPr lang="ru-RU" dirty="0" smtClean="0"/>
              <a:t> </a:t>
            </a:r>
            <a:r>
              <a:rPr lang="ru-RU" dirty="0" err="1" smtClean="0"/>
              <a:t>пайдалану</a:t>
            </a:r>
            <a:endParaRPr lang="ru-RU" dirty="0" smtClean="0"/>
          </a:p>
          <a:p>
            <a:r>
              <a:rPr lang="ru-RU" dirty="0" err="1" smtClean="0"/>
              <a:t>Есірткіні</a:t>
            </a:r>
            <a:r>
              <a:rPr lang="ru-RU" dirty="0" smtClean="0"/>
              <a:t>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пайдалану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инекциялық</a:t>
            </a:r>
            <a:r>
              <a:rPr lang="ru-RU" dirty="0" smtClean="0"/>
              <a:t> </a:t>
            </a:r>
            <a:r>
              <a:rPr lang="ru-RU" dirty="0" err="1" smtClean="0"/>
              <a:t>есірткіден</a:t>
            </a:r>
            <a:r>
              <a:rPr lang="ru-RU" dirty="0" smtClean="0"/>
              <a:t> бас </a:t>
            </a:r>
            <a:r>
              <a:rPr lang="ru-RU" dirty="0" err="1" smtClean="0"/>
              <a:t>тарту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" y="3200416"/>
            <a:ext cx="4711105" cy="1962707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Қауіпті</a:t>
            </a:r>
            <a:r>
              <a:rPr lang="ru-RU" dirty="0" smtClean="0"/>
              <a:t> </a:t>
            </a:r>
            <a:r>
              <a:rPr lang="ru-RU" dirty="0" err="1" smtClean="0"/>
              <a:t>жұқтыру</a:t>
            </a:r>
            <a:r>
              <a:rPr lang="ru-RU" dirty="0" smtClean="0"/>
              <a:t> </a:t>
            </a:r>
            <a:r>
              <a:rPr lang="ru-RU" dirty="0" err="1" smtClean="0"/>
              <a:t>жолдары</a:t>
            </a:r>
            <a:r>
              <a:rPr lang="ru-RU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Жұқтырылған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қан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құю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Есірткіні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көк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тамыр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арқылы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қабылдау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Стерильденбеген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заттарды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қолдану</a:t>
            </a:r>
            <a:endParaRPr lang="ru-RU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медициналық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манипуляциялардан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>
          <a:xfrm>
            <a:off x="4716016" y="849291"/>
            <a:ext cx="4427984" cy="786358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Салауатты</a:t>
            </a:r>
            <a:r>
              <a:rPr lang="ru-RU" sz="2800" dirty="0" smtClean="0"/>
              <a:t> </a:t>
            </a:r>
            <a:r>
              <a:rPr lang="ru-RU" sz="2800" dirty="0" err="1" smtClean="0"/>
              <a:t>өмір</a:t>
            </a:r>
            <a:r>
              <a:rPr lang="ru-RU" sz="2800" dirty="0" smtClean="0"/>
              <a:t> </a:t>
            </a:r>
            <a:r>
              <a:rPr lang="ru-RU" sz="2800" dirty="0" err="1" smtClean="0"/>
              <a:t>сүру</a:t>
            </a:r>
            <a:r>
              <a:rPr lang="ru-RU" sz="2800" dirty="0" smtClean="0"/>
              <a:t> </a:t>
            </a:r>
            <a:r>
              <a:rPr lang="ru-RU" sz="2800" dirty="0" err="1" smtClean="0"/>
              <a:t>жолы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" y="1799496"/>
            <a:ext cx="1415930" cy="138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" y="849289"/>
            <a:ext cx="1131903" cy="9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6" y="68661"/>
            <a:ext cx="8770815" cy="774898"/>
          </a:xfrm>
          <a:prstGeom prst="rect">
            <a:avLst/>
          </a:prstGeom>
          <a:noFill/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sz="2800" dirty="0" smtClean="0">
                <a:solidFill>
                  <a:prstClr val="black"/>
                </a:solidFill>
                <a:latin typeface="Calibri"/>
              </a:rPr>
              <a:t>2. АИТВ </a:t>
            </a:r>
            <a:r>
              <a:rPr sz="2800" dirty="0" err="1" smtClean="0">
                <a:solidFill>
                  <a:prstClr val="black"/>
                </a:solidFill>
                <a:latin typeface="Calibri"/>
              </a:rPr>
              <a:t>қан</a:t>
            </a:r>
            <a:r>
              <a:rPr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sz="2800" dirty="0" err="1" smtClean="0">
                <a:solidFill>
                  <a:prstClr val="black"/>
                </a:solidFill>
                <a:latin typeface="Calibri"/>
              </a:rPr>
              <a:t>арқылы</a:t>
            </a:r>
            <a:r>
              <a:rPr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sz="2800" dirty="0" err="1" smtClean="0">
                <a:solidFill>
                  <a:prstClr val="black"/>
                </a:solidFill>
                <a:latin typeface="Calibri"/>
              </a:rPr>
              <a:t>берілуі</a:t>
            </a:r>
            <a:r>
              <a:rPr sz="2000" dirty="0" smtClean="0">
                <a:solidFill>
                  <a:prstClr val="white"/>
                </a:solidFill>
                <a:latin typeface="Calibri"/>
              </a:rPr>
              <a:t>	</a:t>
            </a:r>
            <a:endParaRPr sz="2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99495"/>
            <a:ext cx="1512168" cy="138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31" y="1799497"/>
            <a:ext cx="1311925" cy="138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5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Берілу</a:t>
            </a:r>
            <a:r>
              <a:rPr lang="ru-RU" dirty="0" smtClean="0"/>
              <a:t> </a:t>
            </a:r>
            <a:r>
              <a:rPr lang="ru-RU" dirty="0" err="1" smtClean="0"/>
              <a:t>жолдары</a:t>
            </a:r>
            <a:r>
              <a:rPr lang="ru-RU" dirty="0" smtClean="0"/>
              <a:t>: </a:t>
            </a:r>
            <a:r>
              <a:rPr lang="ru-RU" dirty="0" err="1" smtClean="0"/>
              <a:t>анадан</a:t>
            </a:r>
            <a:r>
              <a:rPr lang="ru-RU" dirty="0" smtClean="0"/>
              <a:t> </a:t>
            </a:r>
            <a:r>
              <a:rPr lang="ru-RU" dirty="0" err="1" smtClean="0"/>
              <a:t>балаға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93790" y="2072218"/>
            <a:ext cx="3054152" cy="307128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Жүктілік</a:t>
            </a:r>
            <a:r>
              <a:rPr lang="ru-RU" dirty="0" smtClean="0"/>
              <a:t> </a:t>
            </a:r>
            <a:r>
              <a:rPr lang="ru-RU" dirty="0" err="1" smtClean="0"/>
              <a:t>кезінде</a:t>
            </a:r>
            <a:r>
              <a:rPr lang="ru-RU" dirty="0" smtClean="0"/>
              <a:t> </a:t>
            </a:r>
            <a:r>
              <a:rPr lang="ru-RU" dirty="0" err="1" smtClean="0"/>
              <a:t>тіркеуге</a:t>
            </a:r>
            <a:r>
              <a:rPr lang="ru-RU" dirty="0" smtClean="0"/>
              <a:t> </a:t>
            </a:r>
            <a:r>
              <a:rPr lang="ru-RU" dirty="0" err="1" smtClean="0"/>
              <a:t>тұру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АИТВ-</a:t>
            </a:r>
            <a:r>
              <a:rPr lang="ru-RU" dirty="0" err="1" smtClean="0"/>
              <a:t>ға</a:t>
            </a:r>
            <a:r>
              <a:rPr lang="ru-RU" dirty="0" smtClean="0"/>
              <a:t> </a:t>
            </a:r>
            <a:r>
              <a:rPr lang="ru-RU" dirty="0" err="1" smtClean="0"/>
              <a:t>тестен</a:t>
            </a:r>
            <a:r>
              <a:rPr lang="ru-RU" dirty="0" smtClean="0"/>
              <a:t> </a:t>
            </a:r>
            <a:r>
              <a:rPr lang="ru-RU" dirty="0" err="1" smtClean="0"/>
              <a:t>өту</a:t>
            </a:r>
            <a:r>
              <a:rPr lang="ru-RU" dirty="0" smtClean="0"/>
              <a:t>, АРВ </a:t>
            </a:r>
            <a:r>
              <a:rPr lang="ru-RU" dirty="0" err="1" smtClean="0"/>
              <a:t>препараттарын</a:t>
            </a:r>
            <a:r>
              <a:rPr lang="ru-RU" dirty="0" smtClean="0"/>
              <a:t> </a:t>
            </a:r>
            <a:r>
              <a:rPr lang="ru-RU" dirty="0" err="1" smtClean="0"/>
              <a:t>қабылдау</a:t>
            </a:r>
            <a:endParaRPr lang="ru-RU" dirty="0" smtClean="0"/>
          </a:p>
          <a:p>
            <a:r>
              <a:rPr lang="ru-RU" dirty="0" err="1" smtClean="0"/>
              <a:t>Жұқтыру</a:t>
            </a:r>
            <a:r>
              <a:rPr lang="ru-RU" dirty="0" smtClean="0"/>
              <a:t> </a:t>
            </a:r>
            <a:r>
              <a:rPr lang="ru-RU" dirty="0" err="1" smtClean="0"/>
              <a:t>қаупы</a:t>
            </a:r>
            <a:r>
              <a:rPr lang="ru-RU" dirty="0" smtClean="0"/>
              <a:t> </a:t>
            </a:r>
            <a:r>
              <a:rPr lang="ru-RU" dirty="0" err="1" smtClean="0"/>
              <a:t>жоғары</a:t>
            </a:r>
            <a:r>
              <a:rPr lang="ru-RU" dirty="0" smtClean="0"/>
              <a:t> </a:t>
            </a:r>
            <a:r>
              <a:rPr lang="ru-RU" dirty="0" err="1" smtClean="0"/>
              <a:t>болған</a:t>
            </a:r>
            <a:r>
              <a:rPr lang="ru-RU" dirty="0" smtClean="0"/>
              <a:t>  </a:t>
            </a:r>
            <a:r>
              <a:rPr lang="ru-RU" dirty="0" err="1" smtClean="0"/>
              <a:t>жағдайда</a:t>
            </a:r>
            <a:r>
              <a:rPr lang="ru-RU" dirty="0" smtClean="0"/>
              <a:t> Кесарево </a:t>
            </a:r>
            <a:r>
              <a:rPr lang="ru-RU" dirty="0" err="1" smtClean="0"/>
              <a:t>жолын</a:t>
            </a:r>
            <a:r>
              <a:rPr lang="ru-RU" dirty="0" smtClean="0"/>
              <a:t> </a:t>
            </a:r>
            <a:r>
              <a:rPr lang="ru-RU" dirty="0" err="1" smtClean="0"/>
              <a:t>қолдану</a:t>
            </a:r>
            <a:endParaRPr lang="ru-RU" dirty="0" smtClean="0"/>
          </a:p>
          <a:p>
            <a:r>
              <a:rPr lang="ru-RU" dirty="0" err="1" smtClean="0"/>
              <a:t>Емшек</a:t>
            </a:r>
            <a:r>
              <a:rPr lang="ru-RU" dirty="0" smtClean="0"/>
              <a:t> </a:t>
            </a:r>
            <a:r>
              <a:rPr lang="ru-RU" dirty="0" err="1" smtClean="0"/>
              <a:t>сүтінен</a:t>
            </a:r>
            <a:r>
              <a:rPr lang="ru-RU" dirty="0" smtClean="0"/>
              <a:t> бас </a:t>
            </a:r>
            <a:r>
              <a:rPr lang="ru-RU" dirty="0" err="1" smtClean="0"/>
              <a:t>тарту</a:t>
            </a:r>
            <a:endParaRPr lang="ru-RU" dirty="0"/>
          </a:p>
        </p:txBody>
      </p:sp>
      <p:pic>
        <p:nvPicPr>
          <p:cNvPr id="9" name="Picture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6" y="2514600"/>
            <a:ext cx="1025271" cy="26289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0" y="1347614"/>
            <a:ext cx="3886200" cy="53035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АИТВ </a:t>
            </a:r>
            <a:r>
              <a:rPr lang="ru-RU" dirty="0" err="1" smtClean="0"/>
              <a:t>балаға</a:t>
            </a:r>
            <a:r>
              <a:rPr lang="ru-RU" dirty="0" smtClean="0"/>
              <a:t> </a:t>
            </a:r>
            <a:r>
              <a:rPr lang="ru-RU" dirty="0" err="1" smtClean="0"/>
              <a:t>берілу</a:t>
            </a:r>
            <a:r>
              <a:rPr lang="ru-RU" dirty="0" smtClean="0"/>
              <a:t> </a:t>
            </a:r>
            <a:r>
              <a:rPr lang="ru-RU" dirty="0" err="1" smtClean="0"/>
              <a:t>жолдары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>
          <a:xfrm>
            <a:off x="4572000" y="1362288"/>
            <a:ext cx="4572000" cy="561391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/>
              <a:t>Балаға</a:t>
            </a:r>
            <a:r>
              <a:rPr lang="ru-RU" dirty="0" smtClean="0"/>
              <a:t> </a:t>
            </a:r>
            <a:r>
              <a:rPr lang="ru-RU" dirty="0" err="1" smtClean="0"/>
              <a:t>жұқтырмау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не </a:t>
            </a:r>
            <a:r>
              <a:rPr lang="ru-RU" dirty="0" err="1" smtClean="0"/>
              <a:t>істеу</a:t>
            </a:r>
            <a:r>
              <a:rPr lang="ru-RU" dirty="0" smtClean="0"/>
              <a:t> </a:t>
            </a:r>
            <a:r>
              <a:rPr lang="ru-RU" dirty="0" err="1" smtClean="0"/>
              <a:t>керек</a:t>
            </a:r>
            <a:r>
              <a:rPr lang="ru-RU" dirty="0"/>
              <a:t>: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9512" y="2048936"/>
            <a:ext cx="3886200" cy="26289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lang="ru-RU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ru-RU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ru-RU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DA1F28"/>
              </a:buClr>
            </a:pPr>
            <a:r>
              <a:rPr dirty="0" err="1" smtClean="0">
                <a:solidFill>
                  <a:prstClr val="black"/>
                </a:solidFill>
                <a:latin typeface="Calibri"/>
              </a:rPr>
              <a:t>Жүктілік</a:t>
            </a:r>
            <a:r>
              <a:rPr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dirty="0" err="1" smtClean="0">
                <a:solidFill>
                  <a:prstClr val="black"/>
                </a:solidFill>
                <a:latin typeface="Calibri"/>
              </a:rPr>
              <a:t>кезінде</a:t>
            </a:r>
            <a:endParaRPr dirty="0" smtClean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DA1F28"/>
              </a:buClr>
            </a:pPr>
            <a:r>
              <a:rPr lang="ru-RU" dirty="0" err="1" smtClean="0">
                <a:solidFill>
                  <a:prstClr val="black"/>
                </a:solidFill>
                <a:latin typeface="Calibri"/>
              </a:rPr>
              <a:t>Б</a:t>
            </a:r>
            <a:r>
              <a:rPr dirty="0" err="1" smtClean="0">
                <a:solidFill>
                  <a:prstClr val="black"/>
                </a:solidFill>
                <a:latin typeface="Calibri"/>
              </a:rPr>
              <a:t>осану</a:t>
            </a:r>
            <a:r>
              <a:rPr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dirty="0" err="1" smtClean="0">
                <a:solidFill>
                  <a:prstClr val="black"/>
                </a:solidFill>
                <a:latin typeface="Calibri"/>
              </a:rPr>
              <a:t>кезінде</a:t>
            </a:r>
            <a:r>
              <a:rPr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dirty="0" err="1" smtClean="0">
                <a:solidFill>
                  <a:prstClr val="black"/>
                </a:solidFill>
                <a:latin typeface="Calibri"/>
              </a:rPr>
              <a:t>туу</a:t>
            </a:r>
            <a:r>
              <a:rPr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dirty="0" err="1" smtClean="0">
                <a:solidFill>
                  <a:prstClr val="black"/>
                </a:solidFill>
                <a:latin typeface="Calibri"/>
              </a:rPr>
              <a:t>арнасы</a:t>
            </a:r>
            <a:r>
              <a:rPr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dirty="0" err="1" smtClean="0">
                <a:solidFill>
                  <a:prstClr val="black"/>
                </a:solidFill>
                <a:latin typeface="Calibri"/>
              </a:rPr>
              <a:t>арқылы</a:t>
            </a:r>
            <a:r>
              <a:rPr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dirty="0" err="1" smtClean="0">
                <a:solidFill>
                  <a:prstClr val="black"/>
                </a:solidFill>
                <a:latin typeface="Calibri"/>
              </a:rPr>
              <a:t>тарату</a:t>
            </a:r>
            <a:r>
              <a:rPr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buClr>
                <a:srgbClr val="DA1F28"/>
              </a:buClr>
            </a:pPr>
            <a:r>
              <a:rPr dirty="0" err="1" smtClean="0">
                <a:solidFill>
                  <a:prstClr val="black"/>
                </a:solidFill>
                <a:latin typeface="Calibri"/>
              </a:rPr>
              <a:t>Емшек</a:t>
            </a:r>
            <a:r>
              <a:rPr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dirty="0" err="1" smtClean="0">
                <a:solidFill>
                  <a:prstClr val="black"/>
                </a:solidFill>
                <a:latin typeface="Calibri"/>
              </a:rPr>
              <a:t>сүтімен</a:t>
            </a:r>
            <a:r>
              <a:rPr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dirty="0" err="1" smtClean="0">
                <a:solidFill>
                  <a:prstClr val="black"/>
                </a:solidFill>
                <a:latin typeface="Calibri"/>
              </a:rPr>
              <a:t>қоректендіру</a:t>
            </a:r>
            <a:r>
              <a:rPr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dirty="0" err="1" smtClean="0">
                <a:solidFill>
                  <a:prstClr val="black"/>
                </a:solidFill>
                <a:latin typeface="Calibri"/>
              </a:rPr>
              <a:t>емшек</a:t>
            </a:r>
            <a:r>
              <a:rPr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dirty="0" err="1" smtClean="0">
                <a:solidFill>
                  <a:prstClr val="black"/>
                </a:solidFill>
                <a:latin typeface="Calibri"/>
              </a:rPr>
              <a:t>сүті</a:t>
            </a:r>
            <a:r>
              <a:rPr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dirty="0" err="1" smtClean="0">
                <a:solidFill>
                  <a:prstClr val="black"/>
                </a:solidFill>
                <a:latin typeface="Calibri"/>
              </a:rPr>
              <a:t>арқылы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8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2118462"/>
            <a:ext cx="15121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chemeClr val="tx1"/>
                </a:solidFill>
              </a:rPr>
              <a:t>қ</a:t>
            </a:r>
            <a:r>
              <a:rPr lang="kk-KZ" sz="1200" b="1" dirty="0" smtClean="0">
                <a:solidFill>
                  <a:schemeClr val="tx1"/>
                </a:solidFill>
              </a:rPr>
              <a:t>олжуғышты</a:t>
            </a:r>
            <a:r>
              <a:rPr lang="kk-KZ" sz="1200" b="1" dirty="0">
                <a:solidFill>
                  <a:schemeClr val="tx1"/>
                </a:solidFill>
              </a:rPr>
              <a:t>, ваннаны, дәретхананы 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67494"/>
            <a:ext cx="59766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FF0000"/>
                </a:solidFill>
              </a:rPr>
              <a:t>Жұқтыру мүмкін емес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347614"/>
            <a:ext cx="74168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i="1" dirty="0">
                <a:solidFill>
                  <a:srgbClr val="FF0000"/>
                </a:solidFill>
              </a:rPr>
              <a:t>Бірге қолданған кезде АИТВ жұқтыру қаупі жоқ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3219822"/>
            <a:ext cx="13681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tx1"/>
                </a:solidFill>
              </a:rPr>
              <a:t>есік </a:t>
            </a:r>
            <a:r>
              <a:rPr lang="kk-KZ" sz="1200" b="1" dirty="0">
                <a:solidFill>
                  <a:schemeClr val="tx1"/>
                </a:solidFill>
              </a:rPr>
              <a:t>тұтқасымен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4155926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tx1"/>
                </a:solidFill>
              </a:rPr>
              <a:t>спорт </a:t>
            </a:r>
            <a:r>
              <a:rPr lang="kk-KZ" sz="1200" b="1" dirty="0">
                <a:solidFill>
                  <a:schemeClr val="tx1"/>
                </a:solidFill>
              </a:rPr>
              <a:t>құралдарынан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79392" y="2099444"/>
            <a:ext cx="1152128" cy="54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tx1"/>
                </a:solidFill>
              </a:rPr>
              <a:t>душта</a:t>
            </a:r>
            <a:r>
              <a:rPr lang="kk-KZ" sz="1200" b="1" dirty="0">
                <a:solidFill>
                  <a:schemeClr val="tx1"/>
                </a:solidFill>
              </a:rPr>
              <a:t>, ваннада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79392" y="3075806"/>
            <a:ext cx="115212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tx1"/>
                </a:solidFill>
              </a:rPr>
              <a:t>асханалық  </a:t>
            </a:r>
            <a:r>
              <a:rPr lang="kk-KZ" sz="1200" b="1" dirty="0">
                <a:solidFill>
                  <a:schemeClr val="tx1"/>
                </a:solidFill>
              </a:rPr>
              <a:t>ыдыстардан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71846" y="4193790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tx1"/>
                </a:solidFill>
              </a:rPr>
              <a:t>жинау</a:t>
            </a:r>
          </a:p>
          <a:p>
            <a:pPr algn="ctr"/>
            <a:r>
              <a:rPr lang="kk-KZ" sz="1200" b="1" dirty="0" smtClean="0">
                <a:solidFill>
                  <a:schemeClr val="tx1"/>
                </a:solidFill>
              </a:rPr>
              <a:t>инвентарларынан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84368" y="2211710"/>
            <a:ext cx="1259632" cy="26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chemeClr val="tx1"/>
                </a:solidFill>
              </a:rPr>
              <a:t>бассейнде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12360" y="3147814"/>
            <a:ext cx="12961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chemeClr val="tx1"/>
                </a:solidFill>
              </a:rPr>
              <a:t>телефон аппараттарынан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902116" y="4229794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chemeClr val="tx1"/>
                </a:solidFill>
              </a:rPr>
              <a:t>көлік техникасын қолданғанда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7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ирокоэкранная презентаци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180</Words>
  <Application>Microsoft Office PowerPoint</Application>
  <PresentationFormat>Экран (16:9)</PresentationFormat>
  <Paragraphs>48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Широкоэкранная презентация</vt:lpstr>
      <vt:lpstr>АИТВ-ның берілу жолдары</vt:lpstr>
      <vt:lpstr>1. АИТВ жыныстық жолмен берілуі</vt:lpstr>
      <vt:lpstr>Презентация PowerPoint</vt:lpstr>
      <vt:lpstr>3. Берілу жолдары: анадан балаға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передачи ВИЧ - инфекции</dc:title>
  <dc:creator>Пользователь</dc:creator>
  <cp:lastModifiedBy>Пользователь Windows</cp:lastModifiedBy>
  <cp:revision>15</cp:revision>
  <dcterms:created xsi:type="dcterms:W3CDTF">2018-09-07T05:44:54Z</dcterms:created>
  <dcterms:modified xsi:type="dcterms:W3CDTF">2018-09-10T06:45:37Z</dcterms:modified>
</cp:coreProperties>
</file>